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60" r:id="rId5"/>
    <p:sldId id="258" r:id="rId6"/>
    <p:sldId id="259" r:id="rId7"/>
    <p:sldId id="261" r:id="rId8"/>
    <p:sldId id="262" r:id="rId9"/>
    <p:sldId id="263" r:id="rId10"/>
    <p:sldId id="268" r:id="rId11"/>
    <p:sldId id="264" r:id="rId12"/>
    <p:sldId id="269" r:id="rId13"/>
    <p:sldId id="265" r:id="rId14"/>
    <p:sldId id="266" r:id="rId15"/>
    <p:sldId id="267" r:id="rId16"/>
    <p:sldId id="270"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56D2DF0-FF23-4EB2-81B6-798706E4CD30}">
          <p14:sldIdLst>
            <p14:sldId id="256"/>
            <p14:sldId id="257"/>
            <p14:sldId id="271"/>
            <p14:sldId id="260"/>
            <p14:sldId id="258"/>
            <p14:sldId id="259"/>
            <p14:sldId id="261"/>
            <p14:sldId id="262"/>
            <p14:sldId id="263"/>
            <p14:sldId id="268"/>
            <p14:sldId id="264"/>
            <p14:sldId id="269"/>
            <p14:sldId id="265"/>
            <p14:sldId id="266"/>
            <p14:sldId id="267"/>
            <p14:sldId id="270"/>
            <p14:sldId id="27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392F12-E3AF-49EF-9C06-DCA2F74BA4CB}" type="datetimeFigureOut">
              <a:rPr lang="en-US" smtClean="0"/>
              <a:t>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83ACA-3F7E-439C-842D-E189C493210E}" type="slidenum">
              <a:rPr lang="en-US" smtClean="0"/>
              <a:t>‹#›</a:t>
            </a:fld>
            <a:endParaRPr lang="en-US"/>
          </a:p>
        </p:txBody>
      </p:sp>
    </p:spTree>
    <p:extLst>
      <p:ext uri="{BB962C8B-B14F-4D97-AF65-F5344CB8AC3E}">
        <p14:creationId xmlns:p14="http://schemas.microsoft.com/office/powerpoint/2010/main" val="2627582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92F12-E3AF-49EF-9C06-DCA2F74BA4CB}" type="datetimeFigureOut">
              <a:rPr lang="en-US" smtClean="0"/>
              <a:t>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83ACA-3F7E-439C-842D-E189C493210E}" type="slidenum">
              <a:rPr lang="en-US" smtClean="0"/>
              <a:t>‹#›</a:t>
            </a:fld>
            <a:endParaRPr lang="en-US"/>
          </a:p>
        </p:txBody>
      </p:sp>
    </p:spTree>
    <p:extLst>
      <p:ext uri="{BB962C8B-B14F-4D97-AF65-F5344CB8AC3E}">
        <p14:creationId xmlns:p14="http://schemas.microsoft.com/office/powerpoint/2010/main" val="356404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92F12-E3AF-49EF-9C06-DCA2F74BA4CB}" type="datetimeFigureOut">
              <a:rPr lang="en-US" smtClean="0"/>
              <a:t>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83ACA-3F7E-439C-842D-E189C493210E}" type="slidenum">
              <a:rPr lang="en-US" smtClean="0"/>
              <a:t>‹#›</a:t>
            </a:fld>
            <a:endParaRPr lang="en-US"/>
          </a:p>
        </p:txBody>
      </p:sp>
    </p:spTree>
    <p:extLst>
      <p:ext uri="{BB962C8B-B14F-4D97-AF65-F5344CB8AC3E}">
        <p14:creationId xmlns:p14="http://schemas.microsoft.com/office/powerpoint/2010/main" val="376303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92F12-E3AF-49EF-9C06-DCA2F74BA4CB}" type="datetimeFigureOut">
              <a:rPr lang="en-US" smtClean="0"/>
              <a:t>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83ACA-3F7E-439C-842D-E189C493210E}" type="slidenum">
              <a:rPr lang="en-US" smtClean="0"/>
              <a:t>‹#›</a:t>
            </a:fld>
            <a:endParaRPr lang="en-US"/>
          </a:p>
        </p:txBody>
      </p:sp>
    </p:spTree>
    <p:extLst>
      <p:ext uri="{BB962C8B-B14F-4D97-AF65-F5344CB8AC3E}">
        <p14:creationId xmlns:p14="http://schemas.microsoft.com/office/powerpoint/2010/main" val="2065647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92F12-E3AF-49EF-9C06-DCA2F74BA4CB}" type="datetimeFigureOut">
              <a:rPr lang="en-US" smtClean="0"/>
              <a:t>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C83ACA-3F7E-439C-842D-E189C493210E}" type="slidenum">
              <a:rPr lang="en-US" smtClean="0"/>
              <a:t>‹#›</a:t>
            </a:fld>
            <a:endParaRPr lang="en-US"/>
          </a:p>
        </p:txBody>
      </p:sp>
    </p:spTree>
    <p:extLst>
      <p:ext uri="{BB962C8B-B14F-4D97-AF65-F5344CB8AC3E}">
        <p14:creationId xmlns:p14="http://schemas.microsoft.com/office/powerpoint/2010/main" val="372745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392F12-E3AF-49EF-9C06-DCA2F74BA4CB}" type="datetimeFigureOut">
              <a:rPr lang="en-US" smtClean="0"/>
              <a:t>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83ACA-3F7E-439C-842D-E189C493210E}" type="slidenum">
              <a:rPr lang="en-US" smtClean="0"/>
              <a:t>‹#›</a:t>
            </a:fld>
            <a:endParaRPr lang="en-US"/>
          </a:p>
        </p:txBody>
      </p:sp>
    </p:spTree>
    <p:extLst>
      <p:ext uri="{BB962C8B-B14F-4D97-AF65-F5344CB8AC3E}">
        <p14:creationId xmlns:p14="http://schemas.microsoft.com/office/powerpoint/2010/main" val="3375914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392F12-E3AF-49EF-9C06-DCA2F74BA4CB}" type="datetimeFigureOut">
              <a:rPr lang="en-US" smtClean="0"/>
              <a:t>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C83ACA-3F7E-439C-842D-E189C493210E}" type="slidenum">
              <a:rPr lang="en-US" smtClean="0"/>
              <a:t>‹#›</a:t>
            </a:fld>
            <a:endParaRPr lang="en-US"/>
          </a:p>
        </p:txBody>
      </p:sp>
    </p:spTree>
    <p:extLst>
      <p:ext uri="{BB962C8B-B14F-4D97-AF65-F5344CB8AC3E}">
        <p14:creationId xmlns:p14="http://schemas.microsoft.com/office/powerpoint/2010/main" val="2400016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92F12-E3AF-49EF-9C06-DCA2F74BA4CB}" type="datetimeFigureOut">
              <a:rPr lang="en-US" smtClean="0"/>
              <a:t>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C83ACA-3F7E-439C-842D-E189C493210E}" type="slidenum">
              <a:rPr lang="en-US" smtClean="0"/>
              <a:t>‹#›</a:t>
            </a:fld>
            <a:endParaRPr lang="en-US"/>
          </a:p>
        </p:txBody>
      </p:sp>
    </p:spTree>
    <p:extLst>
      <p:ext uri="{BB962C8B-B14F-4D97-AF65-F5344CB8AC3E}">
        <p14:creationId xmlns:p14="http://schemas.microsoft.com/office/powerpoint/2010/main" val="2407356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92F12-E3AF-49EF-9C06-DCA2F74BA4CB}" type="datetimeFigureOut">
              <a:rPr lang="en-US" smtClean="0"/>
              <a:t>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C83ACA-3F7E-439C-842D-E189C493210E}" type="slidenum">
              <a:rPr lang="en-US" smtClean="0"/>
              <a:t>‹#›</a:t>
            </a:fld>
            <a:endParaRPr lang="en-US"/>
          </a:p>
        </p:txBody>
      </p:sp>
    </p:spTree>
    <p:extLst>
      <p:ext uri="{BB962C8B-B14F-4D97-AF65-F5344CB8AC3E}">
        <p14:creationId xmlns:p14="http://schemas.microsoft.com/office/powerpoint/2010/main" val="3385140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92F12-E3AF-49EF-9C06-DCA2F74BA4CB}" type="datetimeFigureOut">
              <a:rPr lang="en-US" smtClean="0"/>
              <a:t>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83ACA-3F7E-439C-842D-E189C493210E}" type="slidenum">
              <a:rPr lang="en-US" smtClean="0"/>
              <a:t>‹#›</a:t>
            </a:fld>
            <a:endParaRPr lang="en-US"/>
          </a:p>
        </p:txBody>
      </p:sp>
    </p:spTree>
    <p:extLst>
      <p:ext uri="{BB962C8B-B14F-4D97-AF65-F5344CB8AC3E}">
        <p14:creationId xmlns:p14="http://schemas.microsoft.com/office/powerpoint/2010/main" val="679813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392F12-E3AF-49EF-9C06-DCA2F74BA4CB}" type="datetimeFigureOut">
              <a:rPr lang="en-US" smtClean="0"/>
              <a:t>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C83ACA-3F7E-439C-842D-E189C493210E}" type="slidenum">
              <a:rPr lang="en-US" smtClean="0"/>
              <a:t>‹#›</a:t>
            </a:fld>
            <a:endParaRPr lang="en-US"/>
          </a:p>
        </p:txBody>
      </p:sp>
    </p:spTree>
    <p:extLst>
      <p:ext uri="{BB962C8B-B14F-4D97-AF65-F5344CB8AC3E}">
        <p14:creationId xmlns:p14="http://schemas.microsoft.com/office/powerpoint/2010/main" val="276100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92F12-E3AF-49EF-9C06-DCA2F74BA4CB}" type="datetimeFigureOut">
              <a:rPr lang="en-US" smtClean="0"/>
              <a:t>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83ACA-3F7E-439C-842D-E189C493210E}" type="slidenum">
              <a:rPr lang="en-US" smtClean="0"/>
              <a:t>‹#›</a:t>
            </a:fld>
            <a:endParaRPr lang="en-US"/>
          </a:p>
        </p:txBody>
      </p:sp>
    </p:spTree>
    <p:extLst>
      <p:ext uri="{BB962C8B-B14F-4D97-AF65-F5344CB8AC3E}">
        <p14:creationId xmlns:p14="http://schemas.microsoft.com/office/powerpoint/2010/main" val="2057470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Resume workshop</a:t>
            </a:r>
            <a:br>
              <a:rPr lang="en-US" dirty="0" smtClean="0"/>
            </a:br>
            <a:r>
              <a:rPr lang="en-US" sz="3000" dirty="0" smtClean="0"/>
              <a:t>writing a resume and how it helps with college apps and life in general</a:t>
            </a:r>
            <a:endParaRPr lang="en-US" dirty="0"/>
          </a:p>
        </p:txBody>
      </p:sp>
      <p:sp>
        <p:nvSpPr>
          <p:cNvPr id="3" name="Subtitle 2"/>
          <p:cNvSpPr>
            <a:spLocks noGrp="1"/>
          </p:cNvSpPr>
          <p:nvPr>
            <p:ph type="subTitle" idx="1"/>
          </p:nvPr>
        </p:nvSpPr>
        <p:spPr/>
        <p:txBody>
          <a:bodyPr/>
          <a:lstStyle/>
          <a:p>
            <a:r>
              <a:rPr lang="en-US" dirty="0" smtClean="0"/>
              <a:t>Edward S. Yang</a:t>
            </a:r>
          </a:p>
          <a:p>
            <a:r>
              <a:rPr lang="en-US" dirty="0" smtClean="0"/>
              <a:t>SMIC Private School Class of 2012</a:t>
            </a:r>
          </a:p>
          <a:p>
            <a:r>
              <a:rPr lang="en-US" dirty="0" smtClean="0"/>
              <a:t>UC Berkeley Class of 2016</a:t>
            </a:r>
            <a:endParaRPr lang="en-US" dirty="0"/>
          </a:p>
        </p:txBody>
      </p:sp>
    </p:spTree>
    <p:extLst>
      <p:ext uri="{BB962C8B-B14F-4D97-AF65-F5344CB8AC3E}">
        <p14:creationId xmlns:p14="http://schemas.microsoft.com/office/powerpoint/2010/main" val="3976842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experience sample</a:t>
            </a:r>
            <a:endParaRPr lang="en-US" dirty="0"/>
          </a:p>
        </p:txBody>
      </p:sp>
      <p:sp>
        <p:nvSpPr>
          <p:cNvPr id="3" name="Content Placeholder 2"/>
          <p:cNvSpPr>
            <a:spLocks noGrp="1"/>
          </p:cNvSpPr>
          <p:nvPr>
            <p:ph idx="1"/>
          </p:nvPr>
        </p:nvSpPr>
        <p:spPr>
          <a:xfrm>
            <a:off x="457200" y="1143000"/>
            <a:ext cx="8229600" cy="4525963"/>
          </a:xfrm>
        </p:spPr>
        <p:txBody>
          <a:bodyPr>
            <a:noAutofit/>
          </a:bodyPr>
          <a:lstStyle/>
          <a:p>
            <a:pPr marL="0" indent="0">
              <a:buNone/>
            </a:pPr>
            <a:r>
              <a:rPr lang="en-US" sz="1600" i="1" dirty="0"/>
              <a:t>Mathematics Tutor at SMIC Private School</a:t>
            </a:r>
            <a:endParaRPr lang="en-US" sz="1600" dirty="0"/>
          </a:p>
          <a:p>
            <a:r>
              <a:rPr lang="en-US" sz="1600" dirty="0" smtClean="0"/>
              <a:t>Taught </a:t>
            </a:r>
            <a:r>
              <a:rPr lang="en-US" sz="1600" dirty="0"/>
              <a:t>Algebra I to a 6</a:t>
            </a:r>
            <a:r>
              <a:rPr lang="en-US" sz="1600" baseline="30000" dirty="0"/>
              <a:t>th</a:t>
            </a:r>
            <a:r>
              <a:rPr lang="en-US" sz="1600" dirty="0"/>
              <a:t>-grade student</a:t>
            </a:r>
          </a:p>
          <a:p>
            <a:r>
              <a:rPr lang="en-US" sz="1600" dirty="0" smtClean="0"/>
              <a:t>Taught </a:t>
            </a:r>
            <a:r>
              <a:rPr lang="en-US" sz="1600" dirty="0"/>
              <a:t>Geometry to a 9</a:t>
            </a:r>
            <a:r>
              <a:rPr lang="en-US" sz="1600" baseline="30000" dirty="0"/>
              <a:t>th</a:t>
            </a:r>
            <a:r>
              <a:rPr lang="en-US" sz="1600" dirty="0"/>
              <a:t>-grade student</a:t>
            </a:r>
          </a:p>
          <a:p>
            <a:r>
              <a:rPr lang="en-US" sz="1600" dirty="0" smtClean="0"/>
              <a:t>Taught </a:t>
            </a:r>
            <a:r>
              <a:rPr lang="en-US" sz="1600" dirty="0"/>
              <a:t>Algebra II to a 10</a:t>
            </a:r>
            <a:r>
              <a:rPr lang="en-US" sz="1600" baseline="30000" dirty="0"/>
              <a:t>th</a:t>
            </a:r>
            <a:r>
              <a:rPr lang="en-US" sz="1600" dirty="0"/>
              <a:t>-grade student</a:t>
            </a:r>
          </a:p>
          <a:p>
            <a:pPr marL="0" indent="0">
              <a:buNone/>
            </a:pPr>
            <a:r>
              <a:rPr lang="en-US" sz="1600" dirty="0"/>
              <a:t>(Fall 2009 – Spring 2010, Fall 2011 – Spring 2012)</a:t>
            </a:r>
          </a:p>
          <a:p>
            <a:pPr marL="0" indent="0">
              <a:buNone/>
            </a:pPr>
            <a:r>
              <a:rPr lang="en-US" sz="1600" dirty="0"/>
              <a:t>  </a:t>
            </a:r>
          </a:p>
          <a:p>
            <a:pPr marL="0" indent="0">
              <a:buNone/>
            </a:pPr>
            <a:r>
              <a:rPr lang="en-US" sz="1600" i="1" dirty="0"/>
              <a:t>Student Intern at Cognizant Technology Solutions </a:t>
            </a:r>
            <a:r>
              <a:rPr lang="en-US" sz="1600" i="1" dirty="0" err="1"/>
              <a:t>Corporatoin</a:t>
            </a:r>
            <a:endParaRPr lang="en-US" sz="1600" dirty="0"/>
          </a:p>
          <a:p>
            <a:r>
              <a:rPr lang="en-US" sz="1600" dirty="0"/>
              <a:t>Compiled corporate financial information</a:t>
            </a:r>
          </a:p>
          <a:p>
            <a:r>
              <a:rPr lang="en-US" sz="1600" dirty="0"/>
              <a:t>Processed corporate financial transactions</a:t>
            </a:r>
          </a:p>
          <a:p>
            <a:pPr marL="0" indent="0">
              <a:buNone/>
            </a:pPr>
            <a:r>
              <a:rPr lang="en-US" sz="1600" dirty="0"/>
              <a:t>(Jul 2010 – Aug 2010)</a:t>
            </a:r>
          </a:p>
          <a:p>
            <a:pPr marL="0" indent="0">
              <a:buNone/>
            </a:pPr>
            <a:r>
              <a:rPr lang="en-US" sz="1600" dirty="0"/>
              <a:t> </a:t>
            </a:r>
          </a:p>
          <a:p>
            <a:pPr marL="0" indent="0">
              <a:buNone/>
            </a:pPr>
            <a:r>
              <a:rPr lang="en-US" sz="1600" i="1" dirty="0"/>
              <a:t>Translator at Miami University</a:t>
            </a:r>
            <a:endParaRPr lang="en-US" sz="1600" dirty="0"/>
          </a:p>
          <a:p>
            <a:r>
              <a:rPr lang="en-US" sz="1600" dirty="0"/>
              <a:t>Translated the English college website into Chinese</a:t>
            </a:r>
          </a:p>
          <a:p>
            <a:pPr marL="0" indent="0">
              <a:buNone/>
            </a:pPr>
            <a:r>
              <a:rPr lang="en-US" sz="1600" dirty="0"/>
              <a:t>(Dec 2009)</a:t>
            </a:r>
          </a:p>
          <a:p>
            <a:pPr marL="0" indent="0">
              <a:buNone/>
            </a:pPr>
            <a:endParaRPr lang="en-US" sz="1600" dirty="0"/>
          </a:p>
        </p:txBody>
      </p:sp>
    </p:spTree>
    <p:extLst>
      <p:ext uri="{BB962C8B-B14F-4D97-AF65-F5344CB8AC3E}">
        <p14:creationId xmlns:p14="http://schemas.microsoft.com/office/powerpoint/2010/main" val="2832133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experience</a:t>
            </a:r>
            <a:endParaRPr lang="en-US" dirty="0"/>
          </a:p>
        </p:txBody>
      </p:sp>
      <p:sp>
        <p:nvSpPr>
          <p:cNvPr id="3" name="Content Placeholder 2"/>
          <p:cNvSpPr>
            <a:spLocks noGrp="1"/>
          </p:cNvSpPr>
          <p:nvPr>
            <p:ph idx="1"/>
          </p:nvPr>
        </p:nvSpPr>
        <p:spPr/>
        <p:txBody>
          <a:bodyPr>
            <a:normAutofit lnSpcReduction="10000"/>
          </a:bodyPr>
          <a:lstStyle/>
          <a:p>
            <a:r>
              <a:rPr lang="en-US" dirty="0" smtClean="0"/>
              <a:t>NOW is the time for volunteer experience, also in the order of recentness</a:t>
            </a:r>
          </a:p>
          <a:p>
            <a:r>
              <a:rPr lang="en-US" dirty="0" smtClean="0"/>
              <a:t>However, volunteer experience is only important in college apps, not in future employment. Remove this section when you enter the college.</a:t>
            </a:r>
          </a:p>
          <a:p>
            <a:r>
              <a:rPr lang="en-US" dirty="0" smtClean="0"/>
              <a:t>UNLESS, applying for medical/vet school, keep it. Or, applying for a volunteer opportunity, duh…</a:t>
            </a:r>
            <a:endParaRPr lang="en-US" dirty="0"/>
          </a:p>
        </p:txBody>
      </p:sp>
    </p:spTree>
    <p:extLst>
      <p:ext uri="{BB962C8B-B14F-4D97-AF65-F5344CB8AC3E}">
        <p14:creationId xmlns:p14="http://schemas.microsoft.com/office/powerpoint/2010/main" val="110057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Volunteer experience sample</a:t>
            </a:r>
            <a:endParaRPr lang="en-US" dirty="0"/>
          </a:p>
        </p:txBody>
      </p:sp>
      <p:sp>
        <p:nvSpPr>
          <p:cNvPr id="3" name="Content Placeholder 2"/>
          <p:cNvSpPr>
            <a:spLocks noGrp="1"/>
          </p:cNvSpPr>
          <p:nvPr>
            <p:ph idx="1"/>
          </p:nvPr>
        </p:nvSpPr>
        <p:spPr/>
        <p:txBody>
          <a:bodyPr/>
          <a:lstStyle/>
          <a:p>
            <a:pPr marL="0" indent="0">
              <a:buNone/>
            </a:pPr>
            <a:r>
              <a:rPr lang="en-US" i="1" dirty="0" smtClean="0"/>
              <a:t>Volunteer at ABC Orphanage</a:t>
            </a:r>
            <a:endParaRPr lang="en-US" dirty="0" smtClean="0"/>
          </a:p>
          <a:p>
            <a:pPr marL="0" indent="0">
              <a:buNone/>
            </a:pPr>
            <a:r>
              <a:rPr lang="en-US" dirty="0" smtClean="0"/>
              <a:t>(Fall 2011 – Spring 2012)</a:t>
            </a:r>
          </a:p>
          <a:p>
            <a:pPr marL="0" indent="0">
              <a:buNone/>
            </a:pPr>
            <a:endParaRPr lang="en-US" dirty="0"/>
          </a:p>
          <a:p>
            <a:pPr marL="0" indent="0">
              <a:buNone/>
            </a:pPr>
            <a:r>
              <a:rPr lang="en-US" i="1" dirty="0" smtClean="0"/>
              <a:t>Volunteer at OPQ Hospital</a:t>
            </a:r>
          </a:p>
          <a:p>
            <a:pPr marL="0" indent="0">
              <a:buNone/>
            </a:pPr>
            <a:r>
              <a:rPr lang="en-US" dirty="0" smtClean="0"/>
              <a:t>(Fall 2009 – Spring 2010)</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53776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and Awards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order of recentness</a:t>
            </a:r>
          </a:p>
          <a:p>
            <a:r>
              <a:rPr lang="en-US" dirty="0" smtClean="0"/>
              <a:t>Honors/High honors</a:t>
            </a:r>
          </a:p>
          <a:p>
            <a:r>
              <a:rPr lang="en-US" dirty="0" smtClean="0"/>
              <a:t>Awards from speech/writing/science/math competitions</a:t>
            </a:r>
          </a:p>
          <a:p>
            <a:r>
              <a:rPr lang="en-US" dirty="0" smtClean="0"/>
              <a:t>SISAC/CISSA</a:t>
            </a:r>
            <a:endParaRPr lang="en-US" dirty="0" smtClean="0"/>
          </a:p>
          <a:p>
            <a:r>
              <a:rPr lang="en-US" dirty="0" smtClean="0"/>
              <a:t>Sports Day (events, places, record breaking)</a:t>
            </a:r>
          </a:p>
          <a:p>
            <a:r>
              <a:rPr lang="en-US" dirty="0" smtClean="0"/>
              <a:t>Awards from outside of school (musical instruments and arts in general, science fair, martial arts/sports</a:t>
            </a:r>
          </a:p>
          <a:p>
            <a:endParaRPr lang="en-US" dirty="0" smtClean="0"/>
          </a:p>
          <a:p>
            <a:endParaRPr lang="en-US" dirty="0"/>
          </a:p>
        </p:txBody>
      </p:sp>
    </p:spTree>
    <p:extLst>
      <p:ext uri="{BB962C8B-B14F-4D97-AF65-F5344CB8AC3E}">
        <p14:creationId xmlns:p14="http://schemas.microsoft.com/office/powerpoint/2010/main" val="3675079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and Awards continued</a:t>
            </a:r>
            <a:endParaRPr lang="en-US" dirty="0"/>
          </a:p>
        </p:txBody>
      </p:sp>
      <p:sp>
        <p:nvSpPr>
          <p:cNvPr id="3" name="Content Placeholder 2"/>
          <p:cNvSpPr>
            <a:spLocks noGrp="1"/>
          </p:cNvSpPr>
          <p:nvPr>
            <p:ph idx="1"/>
          </p:nvPr>
        </p:nvSpPr>
        <p:spPr/>
        <p:txBody>
          <a:bodyPr/>
          <a:lstStyle/>
          <a:p>
            <a:r>
              <a:rPr lang="en-US" dirty="0" smtClean="0"/>
              <a:t>Once you enter college, remove the high school honors and awards and start over: present only the awards in college</a:t>
            </a:r>
          </a:p>
          <a:p>
            <a:r>
              <a:rPr lang="en-US" dirty="0" smtClean="0"/>
              <a:t>If you gained a scholarship (NOT financial aid), merit-based, include it as well</a:t>
            </a:r>
          </a:p>
        </p:txBody>
      </p:sp>
    </p:spTree>
    <p:extLst>
      <p:ext uri="{BB962C8B-B14F-4D97-AF65-F5344CB8AC3E}">
        <p14:creationId xmlns:p14="http://schemas.microsoft.com/office/powerpoint/2010/main" val="987814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experiences</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order of recentness as well</a:t>
            </a:r>
          </a:p>
          <a:p>
            <a:pPr marL="0" indent="0">
              <a:buNone/>
            </a:pPr>
            <a:r>
              <a:rPr lang="en-US" dirty="0" smtClean="0"/>
              <a:t>ABC Club, President, 2011-2012</a:t>
            </a:r>
          </a:p>
          <a:p>
            <a:pPr marL="0" indent="0">
              <a:buNone/>
            </a:pPr>
            <a:r>
              <a:rPr lang="en-US" dirty="0" smtClean="0"/>
              <a:t>OPQ Club, Treasurer, 2009-2010</a:t>
            </a:r>
          </a:p>
          <a:p>
            <a:endParaRPr lang="en-US" dirty="0" smtClean="0"/>
          </a:p>
          <a:p>
            <a:r>
              <a:rPr lang="en-US" dirty="0" smtClean="0"/>
              <a:t>Clubs (CSC, ENV, CFK, etc.)</a:t>
            </a:r>
          </a:p>
          <a:p>
            <a:r>
              <a:rPr lang="en-US" dirty="0" smtClean="0"/>
              <a:t>Teams (leader/captain of a </a:t>
            </a:r>
            <a:r>
              <a:rPr lang="en-US" dirty="0" err="1" smtClean="0"/>
              <a:t>a</a:t>
            </a:r>
            <a:r>
              <a:rPr lang="en-US" dirty="0" smtClean="0"/>
              <a:t> team to a science fair, competition, debate, etc.)</a:t>
            </a:r>
            <a:endParaRPr lang="en-US" dirty="0"/>
          </a:p>
          <a:p>
            <a:r>
              <a:rPr lang="en-US" dirty="0" smtClean="0"/>
              <a:t>Restart in college</a:t>
            </a:r>
          </a:p>
          <a:p>
            <a:endParaRPr lang="en-US" dirty="0"/>
          </a:p>
        </p:txBody>
      </p:sp>
    </p:spTree>
    <p:extLst>
      <p:ext uri="{BB962C8B-B14F-4D97-AF65-F5344CB8AC3E}">
        <p14:creationId xmlns:p14="http://schemas.microsoft.com/office/powerpoint/2010/main" val="461791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Notice how all the previous information is objective facts. </a:t>
            </a:r>
            <a:endParaRPr lang="en-US" dirty="0"/>
          </a:p>
          <a:p>
            <a:r>
              <a:rPr lang="en-US" dirty="0" smtClean="0"/>
              <a:t>This section is a subjective. You should change it depending on the work you apply to.</a:t>
            </a:r>
          </a:p>
          <a:p>
            <a:r>
              <a:rPr lang="en-US" dirty="0" smtClean="0"/>
              <a:t>Examples: Microsoft Office, Photoshop, Graphic Design, Programming, Languages Spoken</a:t>
            </a:r>
          </a:p>
          <a:p>
            <a:r>
              <a:rPr lang="en-US" dirty="0" smtClean="0"/>
              <a:t>For colleges, talents such as piano, drawing, can be included. For work, not really (unless for a music/art TA or tutor)</a:t>
            </a:r>
          </a:p>
          <a:p>
            <a:r>
              <a:rPr lang="en-US" dirty="0" smtClean="0"/>
              <a:t>Avoid using terms like: hard-working, smart, diligent, helpful, organized, nice, friendly. Use concrete skills that you have, and related to the job</a:t>
            </a:r>
            <a:endParaRPr lang="en-US" dirty="0"/>
          </a:p>
        </p:txBody>
      </p:sp>
    </p:spTree>
    <p:extLst>
      <p:ext uri="{BB962C8B-B14F-4D97-AF65-F5344CB8AC3E}">
        <p14:creationId xmlns:p14="http://schemas.microsoft.com/office/powerpoint/2010/main" val="117812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online tools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LinkedIn (strongly encourage)</a:t>
            </a:r>
          </a:p>
          <a:p>
            <a:pPr lvl="1"/>
            <a:r>
              <a:rPr lang="en-US" dirty="0" smtClean="0"/>
              <a:t>Easy to register for an account</a:t>
            </a:r>
          </a:p>
          <a:p>
            <a:pPr lvl="1"/>
            <a:r>
              <a:rPr lang="en-US" dirty="0" smtClean="0"/>
              <a:t>Guide you to build up a profile</a:t>
            </a:r>
          </a:p>
          <a:p>
            <a:pPr lvl="1"/>
            <a:r>
              <a:rPr lang="en-US" dirty="0" smtClean="0"/>
              <a:t>Suggest you to make connections (useful later on for finding friends and colleagues)</a:t>
            </a:r>
          </a:p>
          <a:p>
            <a:pPr lvl="1"/>
            <a:r>
              <a:rPr lang="en-US" dirty="0" smtClean="0"/>
              <a:t>Based on your profile, it helps you find some job postings by individuals or companies.</a:t>
            </a:r>
          </a:p>
          <a:p>
            <a:r>
              <a:rPr lang="en-US" smtClean="0"/>
              <a:t>Facebook </a:t>
            </a:r>
          </a:p>
          <a:p>
            <a:r>
              <a:rPr lang="en-US" smtClean="0"/>
              <a:t>Sometimes </a:t>
            </a:r>
            <a:r>
              <a:rPr lang="en-US" dirty="0" smtClean="0"/>
              <a:t>professionals and college admissions officers “stalk” you on LinkedIn or Facebook. </a:t>
            </a:r>
            <a:r>
              <a:rPr lang="en-US" dirty="0" smtClean="0"/>
              <a:t>It’s ok to not include everything. </a:t>
            </a:r>
            <a:r>
              <a:rPr lang="en-US" dirty="0" smtClean="0"/>
              <a:t>Don’t put wrong or ridiculous information for fun. You never know.</a:t>
            </a:r>
            <a:endParaRPr lang="en-US" dirty="0"/>
          </a:p>
        </p:txBody>
      </p:sp>
    </p:spTree>
    <p:extLst>
      <p:ext uri="{BB962C8B-B14F-4D97-AF65-F5344CB8AC3E}">
        <p14:creationId xmlns:p14="http://schemas.microsoft.com/office/powerpoint/2010/main" val="3956443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isn’t a universal standard, but overall structure should be similar.</a:t>
            </a:r>
          </a:p>
          <a:p>
            <a:r>
              <a:rPr lang="en-US" dirty="0" smtClean="0"/>
              <a:t>For juniors, a resume helps with college apps.</a:t>
            </a:r>
          </a:p>
          <a:p>
            <a:r>
              <a:rPr lang="en-US" dirty="0" smtClean="0"/>
              <a:t>For seniors, what you wrote in college apps helps you with writing a resume (if you haven’t done so yet).</a:t>
            </a:r>
          </a:p>
          <a:p>
            <a:r>
              <a:rPr lang="en-US" dirty="0" smtClean="0"/>
              <a:t>A resume is not a one-time thing; it needs to be constantly updated, as soon as something important happens (graduation from high school/college, getting a job/internship, getting an award, etc.)</a:t>
            </a:r>
          </a:p>
        </p:txBody>
      </p:sp>
    </p:spTree>
    <p:extLst>
      <p:ext uri="{BB962C8B-B14F-4D97-AF65-F5344CB8AC3E}">
        <p14:creationId xmlns:p14="http://schemas.microsoft.com/office/powerpoint/2010/main" val="366444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from transcript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Transcript is the official thing the school sends to colleges. It includes your grades, SAT/AP/TOEFL scores, and honors and awards from high school.</a:t>
            </a:r>
          </a:p>
          <a:p>
            <a:r>
              <a:rPr lang="en-US" dirty="0" smtClean="0"/>
              <a:t>Resume HELPS you organize the information to be put on the college application websites. It shouldn’t include your academic performances, and it can include honors and awards from outside of school.</a:t>
            </a:r>
          </a:p>
          <a:p>
            <a:r>
              <a:rPr lang="en-US" dirty="0" smtClean="0"/>
              <a:t>Some colleges ask for a resume, in addition to the transcript.</a:t>
            </a:r>
          </a:p>
          <a:p>
            <a:endParaRPr lang="en-US" dirty="0"/>
          </a:p>
        </p:txBody>
      </p:sp>
    </p:spTree>
    <p:extLst>
      <p:ext uri="{BB962C8B-B14F-4D97-AF65-F5344CB8AC3E}">
        <p14:creationId xmlns:p14="http://schemas.microsoft.com/office/powerpoint/2010/main" val="423994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structure</a:t>
            </a:r>
            <a:endParaRPr lang="en-US" dirty="0"/>
          </a:p>
        </p:txBody>
      </p:sp>
      <p:sp>
        <p:nvSpPr>
          <p:cNvPr id="3" name="Content Placeholder 2"/>
          <p:cNvSpPr>
            <a:spLocks noGrp="1"/>
          </p:cNvSpPr>
          <p:nvPr>
            <p:ph idx="1"/>
          </p:nvPr>
        </p:nvSpPr>
        <p:spPr/>
        <p:txBody>
          <a:bodyPr>
            <a:normAutofit fontScale="92500"/>
          </a:bodyPr>
          <a:lstStyle/>
          <a:p>
            <a:r>
              <a:rPr lang="en-US" dirty="0" smtClean="0"/>
              <a:t>Name                                      		  contact info</a:t>
            </a:r>
          </a:p>
          <a:p>
            <a:r>
              <a:rPr lang="en-US" dirty="0" smtClean="0"/>
              <a:t>Objective/Employment</a:t>
            </a:r>
          </a:p>
          <a:p>
            <a:r>
              <a:rPr lang="en-US" dirty="0" smtClean="0"/>
              <a:t>Education</a:t>
            </a:r>
          </a:p>
          <a:p>
            <a:r>
              <a:rPr lang="en-US" dirty="0" smtClean="0"/>
              <a:t>Working experience</a:t>
            </a:r>
          </a:p>
          <a:p>
            <a:r>
              <a:rPr lang="en-US" dirty="0" smtClean="0"/>
              <a:t>Volunteer experience </a:t>
            </a:r>
          </a:p>
          <a:p>
            <a:r>
              <a:rPr lang="en-US" dirty="0" smtClean="0"/>
              <a:t>Honors and Awards</a:t>
            </a:r>
          </a:p>
          <a:p>
            <a:r>
              <a:rPr lang="en-US" dirty="0" smtClean="0"/>
              <a:t>Leadership experiences</a:t>
            </a:r>
          </a:p>
          <a:p>
            <a:r>
              <a:rPr lang="en-US" dirty="0" smtClean="0"/>
              <a:t>Skills</a:t>
            </a:r>
          </a:p>
          <a:p>
            <a:endParaRPr lang="en-US" dirty="0" smtClean="0"/>
          </a:p>
        </p:txBody>
      </p:sp>
    </p:spTree>
    <p:extLst>
      <p:ext uri="{BB962C8B-B14F-4D97-AF65-F5344CB8AC3E}">
        <p14:creationId xmlns:p14="http://schemas.microsoft.com/office/powerpoint/2010/main" val="3963122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Name usually centered, but if contact info is provided, on two ends.</a:t>
            </a:r>
          </a:p>
          <a:p>
            <a:r>
              <a:rPr lang="en-US" dirty="0" smtClean="0"/>
              <a:t>For college apps, the contact info would be your email and mailing address.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0200"/>
            <a:ext cx="9178636" cy="1111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358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Objective and employment are usually together, but in this case they are separate.</a:t>
            </a:r>
          </a:p>
          <a:p>
            <a:r>
              <a:rPr lang="en-US" dirty="0" smtClean="0"/>
              <a:t>For high school students, leave this blank, but it will be useful in the future once you apply for a job.</a:t>
            </a:r>
            <a:endParaRPr lang="en-US" dirty="0"/>
          </a:p>
          <a:p>
            <a:endParaRPr lang="en-US"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914400"/>
            <a:ext cx="9144000" cy="1850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50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Class of 2014, High School Diploma</a:t>
            </a:r>
          </a:p>
          <a:p>
            <a:pPr marL="0" indent="0">
              <a:buNone/>
            </a:pPr>
            <a:r>
              <a:rPr lang="en-US" i="1" dirty="0" smtClean="0"/>
              <a:t>SMIC Private School</a:t>
            </a:r>
          </a:p>
          <a:p>
            <a:pPr marL="0" indent="0">
              <a:buNone/>
            </a:pPr>
            <a:endParaRPr lang="en-US" dirty="0" smtClean="0"/>
          </a:p>
          <a:p>
            <a:pPr marL="0" indent="0">
              <a:buNone/>
            </a:pPr>
            <a:r>
              <a:rPr lang="en-US" dirty="0" smtClean="0"/>
              <a:t>Include summer school if you have attended one before</a:t>
            </a:r>
          </a:p>
          <a:p>
            <a:pPr marL="0" indent="0">
              <a:buNone/>
            </a:pPr>
            <a:r>
              <a:rPr lang="en-US" dirty="0" smtClean="0"/>
              <a:t>	Summer 2012</a:t>
            </a:r>
          </a:p>
          <a:p>
            <a:pPr marL="0" indent="0">
              <a:buNone/>
            </a:pPr>
            <a:r>
              <a:rPr lang="en-US" i="1" dirty="0" smtClean="0"/>
              <a:t>	ABC University</a:t>
            </a:r>
          </a:p>
          <a:p>
            <a:pPr marL="0" indent="0">
              <a:buNone/>
            </a:pPr>
            <a:endParaRPr lang="en-US" i="1" dirty="0"/>
          </a:p>
          <a:p>
            <a:pPr marL="0" indent="0">
              <a:buNone/>
            </a:pPr>
            <a:r>
              <a:rPr lang="en-US" dirty="0" smtClean="0"/>
              <a:t>Restart when you are in college</a:t>
            </a:r>
          </a:p>
          <a:p>
            <a:pPr marL="0" indent="0">
              <a:buNone/>
            </a:pPr>
            <a:r>
              <a:rPr lang="en-US" dirty="0" smtClean="0"/>
              <a:t>	2014-2018</a:t>
            </a:r>
          </a:p>
          <a:p>
            <a:pPr marL="0" indent="0">
              <a:buNone/>
            </a:pPr>
            <a:r>
              <a:rPr lang="en-US" i="1" dirty="0" smtClean="0"/>
              <a:t>	B.S./B.A./B.F.A     Major    ABC University</a:t>
            </a:r>
          </a:p>
        </p:txBody>
      </p:sp>
    </p:spTree>
    <p:extLst>
      <p:ext uri="{BB962C8B-B14F-4D97-AF65-F5344CB8AC3E}">
        <p14:creationId xmlns:p14="http://schemas.microsoft.com/office/powerpoint/2010/main" val="394640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experience</a:t>
            </a:r>
            <a:endParaRPr lang="en-US" dirty="0"/>
          </a:p>
        </p:txBody>
      </p:sp>
      <p:sp>
        <p:nvSpPr>
          <p:cNvPr id="3" name="Content Placeholder 2"/>
          <p:cNvSpPr>
            <a:spLocks noGrp="1"/>
          </p:cNvSpPr>
          <p:nvPr>
            <p:ph idx="1"/>
          </p:nvPr>
        </p:nvSpPr>
        <p:spPr/>
        <p:txBody>
          <a:bodyPr>
            <a:normAutofit lnSpcReduction="10000"/>
          </a:bodyPr>
          <a:lstStyle/>
          <a:p>
            <a:r>
              <a:rPr lang="en-US" dirty="0" smtClean="0"/>
              <a:t>In the order of recentness of completion, NOT in the order of what you think is important</a:t>
            </a:r>
          </a:p>
          <a:p>
            <a:pPr lvl="1"/>
            <a:r>
              <a:rPr lang="en-US" dirty="0" smtClean="0"/>
              <a:t>Blah </a:t>
            </a:r>
            <a:r>
              <a:rPr lang="en-US" dirty="0" err="1" smtClean="0"/>
              <a:t>blah</a:t>
            </a:r>
            <a:r>
              <a:rPr lang="en-US" dirty="0" smtClean="0"/>
              <a:t> </a:t>
            </a:r>
            <a:r>
              <a:rPr lang="en-US" dirty="0" err="1" smtClean="0"/>
              <a:t>blah</a:t>
            </a:r>
            <a:r>
              <a:rPr lang="en-US" dirty="0" smtClean="0"/>
              <a:t>, 2012</a:t>
            </a:r>
          </a:p>
          <a:p>
            <a:pPr lvl="1"/>
            <a:r>
              <a:rPr lang="en-US" dirty="0" smtClean="0"/>
              <a:t>Blah </a:t>
            </a:r>
            <a:r>
              <a:rPr lang="en-US" dirty="0" err="1" smtClean="0"/>
              <a:t>blah</a:t>
            </a:r>
            <a:r>
              <a:rPr lang="en-US" dirty="0" smtClean="0"/>
              <a:t> </a:t>
            </a:r>
            <a:r>
              <a:rPr lang="en-US" dirty="0" err="1" smtClean="0"/>
              <a:t>blah</a:t>
            </a:r>
            <a:r>
              <a:rPr lang="en-US" dirty="0" smtClean="0"/>
              <a:t>, Sep 2011</a:t>
            </a:r>
          </a:p>
          <a:p>
            <a:pPr lvl="1"/>
            <a:r>
              <a:rPr lang="en-US" dirty="0" smtClean="0"/>
              <a:t>Blah </a:t>
            </a:r>
            <a:r>
              <a:rPr lang="en-US" dirty="0" err="1" smtClean="0"/>
              <a:t>blah</a:t>
            </a:r>
            <a:r>
              <a:rPr lang="en-US" dirty="0" smtClean="0"/>
              <a:t> </a:t>
            </a:r>
            <a:r>
              <a:rPr lang="en-US" dirty="0" err="1" smtClean="0"/>
              <a:t>blah</a:t>
            </a:r>
            <a:r>
              <a:rPr lang="en-US" dirty="0" smtClean="0"/>
              <a:t>, Jan 2011</a:t>
            </a:r>
          </a:p>
          <a:p>
            <a:r>
              <a:rPr lang="en-US" dirty="0" smtClean="0"/>
              <a:t>When you fill out the application forms, the order doesn’t matter (recentness or importance), because they are all going to be looked at.</a:t>
            </a:r>
          </a:p>
          <a:p>
            <a:pPr lvl="1"/>
            <a:endParaRPr lang="en-US" dirty="0"/>
          </a:p>
          <a:p>
            <a:pPr lvl="1"/>
            <a:endParaRPr lang="en-US" dirty="0" smtClean="0"/>
          </a:p>
        </p:txBody>
      </p:sp>
    </p:spTree>
    <p:extLst>
      <p:ext uri="{BB962C8B-B14F-4D97-AF65-F5344CB8AC3E}">
        <p14:creationId xmlns:p14="http://schemas.microsoft.com/office/powerpoint/2010/main" val="376484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experience continued</a:t>
            </a:r>
            <a:endParaRPr lang="en-US" dirty="0"/>
          </a:p>
        </p:txBody>
      </p:sp>
      <p:sp>
        <p:nvSpPr>
          <p:cNvPr id="3" name="Content Placeholder 2"/>
          <p:cNvSpPr>
            <a:spLocks noGrp="1"/>
          </p:cNvSpPr>
          <p:nvPr>
            <p:ph idx="1"/>
          </p:nvPr>
        </p:nvSpPr>
        <p:spPr/>
        <p:txBody>
          <a:bodyPr/>
          <a:lstStyle/>
          <a:p>
            <a:r>
              <a:rPr lang="en-US" dirty="0" smtClean="0"/>
              <a:t>Full-time jobs</a:t>
            </a:r>
          </a:p>
          <a:p>
            <a:r>
              <a:rPr lang="en-US" dirty="0" smtClean="0"/>
              <a:t>Part-time jobs</a:t>
            </a:r>
          </a:p>
          <a:p>
            <a:r>
              <a:rPr lang="en-US" dirty="0" smtClean="0"/>
              <a:t>Internships</a:t>
            </a:r>
          </a:p>
          <a:p>
            <a:r>
              <a:rPr lang="en-US" dirty="0" smtClean="0"/>
              <a:t>Tutoring, Summer TA</a:t>
            </a:r>
          </a:p>
          <a:p>
            <a:r>
              <a:rPr lang="en-US" dirty="0" smtClean="0"/>
              <a:t>As many as you can think of, doesn’t have to be the ones where you earned wages</a:t>
            </a:r>
          </a:p>
          <a:p>
            <a:r>
              <a:rPr lang="en-US" dirty="0" smtClean="0"/>
              <a:t>DON’T INCLUDE VOLUNTEER WORK</a:t>
            </a:r>
          </a:p>
        </p:txBody>
      </p:sp>
    </p:spTree>
    <p:extLst>
      <p:ext uri="{BB962C8B-B14F-4D97-AF65-F5344CB8AC3E}">
        <p14:creationId xmlns:p14="http://schemas.microsoft.com/office/powerpoint/2010/main" val="344067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825</Words>
  <Application>Microsoft Office PowerPoint</Application>
  <PresentationFormat>On-screen Show (4:3)</PresentationFormat>
  <Paragraphs>113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Resume workshop writing a resume and how it helps with college apps and life in general</vt:lpstr>
      <vt:lpstr>Introduction</vt:lpstr>
      <vt:lpstr>Different from transcript</vt:lpstr>
      <vt:lpstr>Overall structure</vt:lpstr>
      <vt:lpstr>Name</vt:lpstr>
      <vt:lpstr>PowerPoint Presentation</vt:lpstr>
      <vt:lpstr>Education</vt:lpstr>
      <vt:lpstr>Working experience</vt:lpstr>
      <vt:lpstr>Working experience continued</vt:lpstr>
      <vt:lpstr>Working experience sample</vt:lpstr>
      <vt:lpstr>Volunteer experience</vt:lpstr>
      <vt:lpstr>Volunteer experience sample</vt:lpstr>
      <vt:lpstr>Honors and Awards</vt:lpstr>
      <vt:lpstr>Honors and Awards continued</vt:lpstr>
      <vt:lpstr>Leadership experiences</vt:lpstr>
      <vt:lpstr>Skills</vt:lpstr>
      <vt:lpstr>Use online tools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 workshop writing a resume and how it helps with college apps</dc:title>
  <dc:creator>Edward Yang</dc:creator>
  <cp:lastModifiedBy>Edward Yang</cp:lastModifiedBy>
  <cp:revision>185</cp:revision>
  <dcterms:created xsi:type="dcterms:W3CDTF">2013-01-04T03:46:58Z</dcterms:created>
  <dcterms:modified xsi:type="dcterms:W3CDTF">2013-01-04T07:42:58Z</dcterms:modified>
</cp:coreProperties>
</file>